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2" r:id="rId6"/>
    <p:sldId id="260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A916"/>
    <a:srgbClr val="0CA42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718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B0904-B303-4D9E-BF72-082FF4BF630E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14916-D5A9-4771-A60D-D6E70E6C06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B0904-B303-4D9E-BF72-082FF4BF630E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14916-D5A9-4771-A60D-D6E70E6C06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B0904-B303-4D9E-BF72-082FF4BF630E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14916-D5A9-4771-A60D-D6E70E6C06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B0904-B303-4D9E-BF72-082FF4BF630E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14916-D5A9-4771-A60D-D6E70E6C06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B0904-B303-4D9E-BF72-082FF4BF630E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14916-D5A9-4771-A60D-D6E70E6C06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B0904-B303-4D9E-BF72-082FF4BF630E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14916-D5A9-4771-A60D-D6E70E6C06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B0904-B303-4D9E-BF72-082FF4BF630E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14916-D5A9-4771-A60D-D6E70E6C06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B0904-B303-4D9E-BF72-082FF4BF630E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14916-D5A9-4771-A60D-D6E70E6C06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B0904-B303-4D9E-BF72-082FF4BF630E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14916-D5A9-4771-A60D-D6E70E6C06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B0904-B303-4D9E-BF72-082FF4BF630E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14916-D5A9-4771-A60D-D6E70E6C06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B0904-B303-4D9E-BF72-082FF4BF630E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14916-D5A9-4771-A60D-D6E70E6C06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A91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B0904-B303-4D9E-BF72-082FF4BF630E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14916-D5A9-4771-A60D-D6E70E6C06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natelife.net/" TargetMode="External"/><Relationship Id="rId2" Type="http://schemas.openxmlformats.org/officeDocument/2006/relationships/hyperlink" Target="http://www.unos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liverfoundation.org/" TargetMode="External"/><Relationship Id="rId5" Type="http://schemas.openxmlformats.org/officeDocument/2006/relationships/hyperlink" Target="http://www.hrsa.gov/" TargetMode="External"/><Relationship Id="rId4" Type="http://schemas.openxmlformats.org/officeDocument/2006/relationships/hyperlink" Target="http://www.mayoclinic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8200" y="0"/>
            <a:ext cx="754380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nie BTN" pitchFamily="66" charset="0"/>
              </a:rPr>
              <a:t>Organ Donation</a:t>
            </a:r>
            <a:endParaRPr lang="en-US" sz="1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nie BTN" pitchFamily="66" charset="0"/>
            </a:endParaRPr>
          </a:p>
        </p:txBody>
      </p:sp>
      <p:pic>
        <p:nvPicPr>
          <p:cNvPr id="1026" name="Picture 2" descr="http://profile.ak.fbcdn.net/hprofile-ak-snc4/hs466.snc4/50313_110157349006315_9742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3764490"/>
            <a:ext cx="3200400" cy="240771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2286000" y="6324600"/>
            <a:ext cx="5867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http://www.youtube.com/watch?v=XuXYVLTisW4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1981200"/>
            <a:ext cx="44196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Annie BTN" pitchFamily="66" charset="0"/>
              </a:rPr>
              <a:t># of people waiting for an organ transplant-109,914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Annie BTN" pitchFamily="66" charset="0"/>
              </a:rPr>
              <a:t># of people that die daily while waiting-18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Annie BTN" pitchFamily="66" charset="0"/>
              </a:rPr>
              <a:t># of transplants as of November 19, 2010-19,249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Annie BTN" pitchFamily="66" charset="0"/>
              </a:rPr>
              <a:t>Every  10 minutes another name is added to the list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304800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chemeClr val="bg1"/>
                </a:solidFill>
                <a:latin typeface="Annie BTN" pitchFamily="66" charset="0"/>
              </a:rPr>
              <a:t>The Numbers</a:t>
            </a:r>
            <a:endParaRPr lang="en-US" sz="8000" dirty="0">
              <a:solidFill>
                <a:schemeClr val="bg1"/>
              </a:solidFill>
              <a:latin typeface="Annie BTN" pitchFamily="66" charset="0"/>
            </a:endParaRPr>
          </a:p>
        </p:txBody>
      </p:sp>
      <p:pic>
        <p:nvPicPr>
          <p:cNvPr id="6146" name="Picture 2" descr="http://www.lifegoeson.com/poster_contest/2005winningposter_9_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2133600"/>
            <a:ext cx="4343400" cy="44521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57200"/>
            <a:ext cx="8458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Annie BTN" pitchFamily="66" charset="0"/>
              </a:rPr>
              <a:t>What can be donated?</a:t>
            </a:r>
            <a:endParaRPr lang="en-US" sz="6000" dirty="0">
              <a:solidFill>
                <a:schemeClr val="bg1"/>
              </a:solidFill>
              <a:latin typeface="Annie BTN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905000"/>
            <a:ext cx="84582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bg1"/>
                </a:solidFill>
                <a:latin typeface="Annie BTN" pitchFamily="66" charset="0"/>
              </a:rPr>
              <a:t>Organs: heart, kidneys, pancreas, lungs, liver &amp; intestines</a:t>
            </a:r>
          </a:p>
          <a:p>
            <a:r>
              <a:rPr lang="en-US" sz="2200" dirty="0" smtClean="0">
                <a:solidFill>
                  <a:schemeClr val="bg1"/>
                </a:solidFill>
                <a:latin typeface="Annie BTN" pitchFamily="66" charset="0"/>
              </a:rPr>
              <a:t>Tissue: cornea, skin, heart valves, bone, blood vessels, &amp; connective tissue</a:t>
            </a:r>
          </a:p>
          <a:p>
            <a:r>
              <a:rPr lang="en-US" sz="2200" dirty="0" smtClean="0">
                <a:solidFill>
                  <a:schemeClr val="bg1"/>
                </a:solidFill>
                <a:latin typeface="Annie BTN" pitchFamily="66" charset="0"/>
              </a:rPr>
              <a:t>Other: bone marrow, stem cells</a:t>
            </a:r>
          </a:p>
          <a:p>
            <a:endParaRPr lang="en-US" sz="2000" dirty="0">
              <a:solidFill>
                <a:schemeClr val="bg1"/>
              </a:solidFill>
              <a:latin typeface="Annie BTN" pitchFamily="66" charset="0"/>
            </a:endParaRPr>
          </a:p>
        </p:txBody>
      </p:sp>
      <p:pic>
        <p:nvPicPr>
          <p:cNvPr id="18434" name="Picture 2" descr="http://www2.warwick.ac.uk/fac/med/study/ugr/mbchb/societies/medsin/campaigns/organdonation/ccotd_kids_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810000"/>
            <a:ext cx="7315200" cy="2828925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609600" y="3200400"/>
            <a:ext cx="835036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dirty="0" smtClean="0">
                <a:solidFill>
                  <a:schemeClr val="bg1"/>
                </a:solidFill>
                <a:latin typeface="Annie BTN" pitchFamily="66" charset="0"/>
              </a:rPr>
              <a:t>1 organ donor can save 8 lives and enhance up to 100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8153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chemeClr val="bg1"/>
                </a:solidFill>
                <a:latin typeface="Annie BTN" pitchFamily="66" charset="0"/>
              </a:rPr>
              <a:t>Common Myths</a:t>
            </a:r>
            <a:endParaRPr lang="en-US" sz="8000" dirty="0">
              <a:solidFill>
                <a:schemeClr val="bg1"/>
              </a:solidFill>
              <a:latin typeface="Annie BTN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2438400"/>
            <a:ext cx="70104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Annie BTN" pitchFamily="66" charset="0"/>
              </a:rPr>
              <a:t>If I agree to donate my organs, the hospital won’t work as hard to save my life.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Annie BTN" pitchFamily="66" charset="0"/>
              </a:rPr>
              <a:t>Organ donation is against my religion.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Annie BTN" pitchFamily="66" charset="0"/>
              </a:rPr>
              <a:t>An open-casket funeral isn’t an option for people who have donated organs or tissues.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Annie BTN" pitchFamily="66" charset="0"/>
              </a:rPr>
              <a:t>My  family will be charged if I donate my organs.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Annie BTN" pitchFamily="66" charset="0"/>
              </a:rPr>
              <a:t>Maybe I won’t really be dead when they sign my death certificate.</a:t>
            </a:r>
          </a:p>
          <a:p>
            <a:pPr marL="342900" indent="-342900">
              <a:buFont typeface="+mj-lt"/>
              <a:buAutoNum type="arabicPeriod"/>
            </a:pPr>
            <a:endParaRPr lang="en-US" dirty="0">
              <a:solidFill>
                <a:schemeClr val="bg1"/>
              </a:solidFill>
              <a:latin typeface="Annie BTN" pitchFamily="66" charset="0"/>
            </a:endParaRPr>
          </a:p>
        </p:txBody>
      </p:sp>
      <p:pic>
        <p:nvPicPr>
          <p:cNvPr id="2050" name="Picture 2" descr="http://3.bp.blogspot.com/_p5OjQXUkiUU/THpl4zhDZWI/AAAAAAAAAG8/Eghf1TEeGic/s1600/organ_donor_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2971800"/>
            <a:ext cx="1981199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_ZPwzoXZRjMk/SfssTK-bQHI/AAAAAAAAApk/5eu9QaqRws8/s400/graph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399" y="685800"/>
            <a:ext cx="7674039" cy="541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i.dailymail.co.uk/i/pix/2008/09/05/article-0-003D52AF00000258-269_233x33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057400"/>
            <a:ext cx="2971800" cy="4234497"/>
          </a:xfrm>
          <a:prstGeom prst="rect">
            <a:avLst/>
          </a:prstGeom>
          <a:noFill/>
        </p:spPr>
      </p:pic>
      <p:pic>
        <p:nvPicPr>
          <p:cNvPr id="17412" name="Picture 4" descr="http://www.uwhealth.org/files/uwhealth/images/img/img_gotyourdot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1907552"/>
            <a:ext cx="2971800" cy="4493247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09600" y="381000"/>
            <a:ext cx="7543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chemeClr val="bg1"/>
                </a:solidFill>
                <a:latin typeface="Annie BTN" pitchFamily="66" charset="0"/>
              </a:rPr>
              <a:t>What can you do?</a:t>
            </a:r>
            <a:endParaRPr lang="en-US" sz="8000" dirty="0">
              <a:solidFill>
                <a:schemeClr val="bg1"/>
              </a:solidFill>
              <a:latin typeface="Annie BTN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7200"/>
            <a:ext cx="807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chemeClr val="bg1"/>
                </a:solidFill>
                <a:latin typeface="Annie BTN" pitchFamily="66" charset="0"/>
              </a:rPr>
              <a:t>Sources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1981200"/>
            <a:ext cx="8305800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Annie BTN" pitchFamily="66" charset="0"/>
                <a:hlinkClick r:id="rId2"/>
              </a:rPr>
              <a:t>www.unos.org</a:t>
            </a:r>
            <a:endParaRPr lang="en-US" sz="5400" dirty="0" smtClean="0">
              <a:solidFill>
                <a:schemeClr val="bg1"/>
              </a:solidFill>
              <a:latin typeface="Annie BTN" pitchFamily="66" charset="0"/>
            </a:endParaRPr>
          </a:p>
          <a:p>
            <a:r>
              <a:rPr lang="en-US" sz="5400" dirty="0" smtClean="0">
                <a:solidFill>
                  <a:schemeClr val="bg1"/>
                </a:solidFill>
                <a:latin typeface="Annie BTN" pitchFamily="66" charset="0"/>
                <a:hlinkClick r:id="rId3"/>
              </a:rPr>
              <a:t>www.donatelife.net</a:t>
            </a:r>
            <a:endParaRPr lang="en-US" sz="5400" dirty="0" smtClean="0">
              <a:solidFill>
                <a:schemeClr val="bg1"/>
              </a:solidFill>
              <a:latin typeface="Annie BTN" pitchFamily="66" charset="0"/>
            </a:endParaRPr>
          </a:p>
          <a:p>
            <a:r>
              <a:rPr lang="en-US" sz="5400" dirty="0" smtClean="0">
                <a:solidFill>
                  <a:schemeClr val="bg1"/>
                </a:solidFill>
                <a:latin typeface="Annie BTN" pitchFamily="66" charset="0"/>
                <a:hlinkClick r:id="rId4"/>
              </a:rPr>
              <a:t>www.mayoclinic.com</a:t>
            </a:r>
            <a:endParaRPr lang="en-US" sz="5400" dirty="0" smtClean="0">
              <a:solidFill>
                <a:schemeClr val="bg1"/>
              </a:solidFill>
              <a:latin typeface="Annie BTN" pitchFamily="66" charset="0"/>
            </a:endParaRPr>
          </a:p>
          <a:p>
            <a:r>
              <a:rPr lang="en-US" sz="5400" dirty="0" smtClean="0">
                <a:solidFill>
                  <a:schemeClr val="bg1"/>
                </a:solidFill>
                <a:latin typeface="Annie BTN" pitchFamily="66" charset="0"/>
                <a:hlinkClick r:id="rId5"/>
              </a:rPr>
              <a:t>www.hrsa.gov</a:t>
            </a:r>
            <a:endParaRPr lang="en-US" sz="5400" dirty="0" smtClean="0">
              <a:solidFill>
                <a:schemeClr val="bg1"/>
              </a:solidFill>
              <a:latin typeface="Annie BTN" pitchFamily="66" charset="0"/>
            </a:endParaRPr>
          </a:p>
          <a:p>
            <a:r>
              <a:rPr lang="en-US" sz="5400" dirty="0" smtClean="0">
                <a:solidFill>
                  <a:schemeClr val="bg1"/>
                </a:solidFill>
                <a:latin typeface="Annie BTN" pitchFamily="66" charset="0"/>
                <a:hlinkClick r:id="rId6"/>
              </a:rPr>
              <a:t>www.liverfoundation.org</a:t>
            </a:r>
            <a:endParaRPr lang="en-US" sz="5400" dirty="0" smtClean="0">
              <a:solidFill>
                <a:schemeClr val="bg1"/>
              </a:solidFill>
              <a:latin typeface="Annie BTN" pitchFamily="66" charset="0"/>
            </a:endParaRPr>
          </a:p>
          <a:p>
            <a:endParaRPr lang="en-US" sz="5400" dirty="0" smtClean="0">
              <a:solidFill>
                <a:schemeClr val="bg1"/>
              </a:solidFill>
              <a:latin typeface="Annie BTN" pitchFamily="66" charset="0"/>
            </a:endParaRPr>
          </a:p>
          <a:p>
            <a:endParaRPr lang="en-US" sz="5400" dirty="0" smtClean="0">
              <a:solidFill>
                <a:schemeClr val="bg1"/>
              </a:solidFill>
              <a:latin typeface="Annie BTN" pitchFamily="66" charset="0"/>
            </a:endParaRPr>
          </a:p>
          <a:p>
            <a:endParaRPr lang="en-US" sz="2800" dirty="0">
              <a:solidFill>
                <a:schemeClr val="bg1"/>
              </a:solidFill>
              <a:latin typeface="Annie BTN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1038</TotalTime>
  <Words>174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Britany Kay Lynch</dc:creator>
  <cp:lastModifiedBy>Britany</cp:lastModifiedBy>
  <cp:revision>11</cp:revision>
  <dcterms:created xsi:type="dcterms:W3CDTF">2010-11-25T22:18:22Z</dcterms:created>
  <dcterms:modified xsi:type="dcterms:W3CDTF">2011-09-27T03:39:04Z</dcterms:modified>
</cp:coreProperties>
</file>